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sldIdLst>
    <p:sldId id="258" r:id="rId2"/>
  </p:sldIdLst>
  <p:sldSz cx="21383625" cy="30275213"/>
  <p:notesSz cx="7315200" cy="96012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源流明體 B" panose="02020700000000000000" pitchFamily="18" charset="-120"/>
      <p:bold r:id="rId10"/>
    </p:embeddedFont>
    <p:embeddedFont>
      <p:font typeface="源流明體 H" panose="02020900000000000000" pitchFamily="18" charset="-120"/>
      <p:bold r:id="rId11"/>
    </p:embeddedFont>
    <p:embeddedFont>
      <p:font typeface="源流明體 SB" panose="02020600000000000000" pitchFamily="18" charset="-120"/>
      <p:bold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9A66"/>
    <a:srgbClr val="EAEFDD"/>
    <a:srgbClr val="54D49A"/>
    <a:srgbClr val="87E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5153" autoAdjust="0"/>
  </p:normalViewPr>
  <p:slideViewPr>
    <p:cSldViewPr snapToGrid="0">
      <p:cViewPr varScale="1">
        <p:scale>
          <a:sx n="19" d="100"/>
          <a:sy n="19" d="100"/>
        </p:scale>
        <p:origin x="272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1B540-5429-4C12-8F80-0949A4CBCDC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200150"/>
            <a:ext cx="2289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E986D-8BFC-4B17-A8BA-F23874B362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54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53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88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96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73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6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86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38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26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14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85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063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47A51-21E0-499F-BB0B-67B711011C8C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06A7C-4EF0-41FE-A4B6-B7E1520A85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38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23D2537-C1FC-4B16-AD8C-86965FF62BD9}"/>
              </a:ext>
            </a:extLst>
          </p:cNvPr>
          <p:cNvSpPr/>
          <p:nvPr/>
        </p:nvSpPr>
        <p:spPr>
          <a:xfrm>
            <a:off x="0" y="-1"/>
            <a:ext cx="21383625" cy="30275213"/>
          </a:xfrm>
          <a:prstGeom prst="rect">
            <a:avLst/>
          </a:prstGeom>
          <a:solidFill>
            <a:srgbClr val="87E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4834EC53-C605-40E6-B306-795D104D1879}"/>
              </a:ext>
            </a:extLst>
          </p:cNvPr>
          <p:cNvSpPr/>
          <p:nvPr/>
        </p:nvSpPr>
        <p:spPr>
          <a:xfrm>
            <a:off x="415636" y="737829"/>
            <a:ext cx="20552352" cy="29124674"/>
          </a:xfrm>
          <a:prstGeom prst="roundRect">
            <a:avLst>
              <a:gd name="adj" fmla="val 8633"/>
            </a:avLst>
          </a:prstGeom>
          <a:solidFill>
            <a:srgbClr val="EAE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8B3C550-C4A9-46C1-8738-CA93C5080416}"/>
              </a:ext>
            </a:extLst>
          </p:cNvPr>
          <p:cNvSpPr txBox="1"/>
          <p:nvPr/>
        </p:nvSpPr>
        <p:spPr>
          <a:xfrm>
            <a:off x="1889760" y="1528179"/>
            <a:ext cx="12033542" cy="343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0"/>
              </a:lnSpc>
            </a:pPr>
            <a:r>
              <a:rPr lang="zh-TW" altLang="en-US" sz="96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碧綠知音</a:t>
            </a:r>
            <a:endParaRPr lang="en-US" altLang="zh-TW" sz="9600" dirty="0">
              <a:solidFill>
                <a:srgbClr val="269A66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  <a:p>
            <a:pPr algn="r">
              <a:lnSpc>
                <a:spcPts val="13500"/>
              </a:lnSpc>
            </a:pPr>
            <a:r>
              <a:rPr lang="en-US" altLang="zh-TW" sz="96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AI</a:t>
            </a:r>
            <a:r>
              <a:rPr lang="zh-TW" altLang="en-US" sz="96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 </a:t>
            </a:r>
            <a:r>
              <a:rPr lang="en-US" altLang="zh-TW" sz="96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x ESG</a:t>
            </a:r>
            <a:r>
              <a:rPr lang="zh-TW" altLang="en-US" sz="96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量化平台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3E50052C-897A-4FA7-B935-8596C6512538}"/>
              </a:ext>
            </a:extLst>
          </p:cNvPr>
          <p:cNvGrpSpPr/>
          <p:nvPr/>
        </p:nvGrpSpPr>
        <p:grpSpPr>
          <a:xfrm>
            <a:off x="1289538" y="5437812"/>
            <a:ext cx="10058400" cy="5809316"/>
            <a:chOff x="1289538" y="5437812"/>
            <a:chExt cx="10058400" cy="5809316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84154F16-3A71-4A7B-AAD6-CC81124789FD}"/>
                </a:ext>
              </a:extLst>
            </p:cNvPr>
            <p:cNvSpPr/>
            <p:nvPr/>
          </p:nvSpPr>
          <p:spPr>
            <a:xfrm>
              <a:off x="1289538" y="6127158"/>
              <a:ext cx="10058400" cy="5119970"/>
            </a:xfrm>
            <a:prstGeom prst="roundRect">
              <a:avLst/>
            </a:prstGeom>
            <a:noFill/>
            <a:ln w="76200">
              <a:solidFill>
                <a:srgbClr val="269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D8E25F86-42B1-4CAF-8E5C-80E6221FD366}"/>
                </a:ext>
              </a:extLst>
            </p:cNvPr>
            <p:cNvSpPr txBox="1"/>
            <p:nvPr/>
          </p:nvSpPr>
          <p:spPr>
            <a:xfrm>
              <a:off x="4514240" y="5437812"/>
              <a:ext cx="3608995" cy="1378692"/>
            </a:xfrm>
            <a:prstGeom prst="rect">
              <a:avLst/>
            </a:prstGeom>
            <a:solidFill>
              <a:srgbClr val="EAEFDD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5400" dirty="0">
                  <a:solidFill>
                    <a:srgbClr val="269A66"/>
                  </a:solidFill>
                  <a:latin typeface="源流明體 H" panose="02020900000000000000" pitchFamily="18" charset="-120"/>
                  <a:ea typeface="源流明體 H" panose="02020900000000000000" pitchFamily="18" charset="-120"/>
                </a:rPr>
                <a:t>提案摘要</a:t>
              </a:r>
              <a:endParaRPr lang="en-US" altLang="zh-TW" sz="5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2936758-D22E-4CD0-A0BD-E1F810D9D6F5}"/>
                </a:ext>
              </a:extLst>
            </p:cNvPr>
            <p:cNvSpPr txBox="1"/>
            <p:nvPr/>
          </p:nvSpPr>
          <p:spPr>
            <a:xfrm>
              <a:off x="1699564" y="6801172"/>
              <a:ext cx="9180640" cy="3901068"/>
            </a:xfrm>
            <a:prstGeom prst="rect">
              <a:avLst/>
            </a:prstGeom>
            <a:solidFill>
              <a:srgbClr val="EAEFDD"/>
            </a:solidFill>
          </p:spPr>
          <p:txBody>
            <a:bodyPr wrap="square" rtlCol="0">
              <a:spAutoFit/>
            </a:bodyPr>
            <a:lstStyle/>
            <a:p>
              <a:pPr marL="144000" indent="-144000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u="sng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各公司</a:t>
              </a:r>
              <a:r>
                <a:rPr lang="en-US" altLang="zh-TW" sz="2800" u="sng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ESG</a:t>
              </a:r>
              <a:r>
                <a:rPr lang="zh-TW" altLang="en-US" sz="2800" u="sng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儀表板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：提供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ESG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量化分數以及各公司相關永續新聞，最後使用永續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GPT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製作公司資訊摘要。</a:t>
              </a:r>
              <a:endParaRPr lang="en-US" altLang="zh-TW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endParaRPr>
            </a:p>
            <a:p>
              <a:pPr marL="144000" indent="-144000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u="sng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百工百業</a:t>
              </a:r>
              <a:r>
                <a:rPr lang="en-US" altLang="zh-TW" sz="2800" u="sng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ESG</a:t>
              </a:r>
              <a:r>
                <a:rPr lang="zh-TW" altLang="en-US" sz="2800" u="sng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儀表板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：提供產業內獲利能力三率及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ESG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量化分析，最後同樣提供永續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GPT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摘要。</a:t>
              </a:r>
              <a:endParaRPr lang="en-US" altLang="zh-TW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endParaRPr>
            </a:p>
            <a:p>
              <a:pPr marL="144000" indent="-144000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u="sng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碧綠知音 永續</a:t>
              </a:r>
              <a:r>
                <a:rPr lang="en-US" altLang="zh-TW" sz="2800" u="sng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GPT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：利用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RAG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技術，完成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ESG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永續面的專業問答機器人，幫助使用者在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ESG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議題快速上手。</a:t>
              </a:r>
              <a:endParaRPr lang="en-US" altLang="zh-TW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endParaRPr>
            </a:p>
          </p:txBody>
        </p:sp>
      </p:grp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F3A41D1-950B-4BB1-9CEA-E7F1A5525BE4}"/>
              </a:ext>
            </a:extLst>
          </p:cNvPr>
          <p:cNvSpPr/>
          <p:nvPr/>
        </p:nvSpPr>
        <p:spPr>
          <a:xfrm>
            <a:off x="11757963" y="6107754"/>
            <a:ext cx="8520614" cy="3843968"/>
          </a:xfrm>
          <a:prstGeom prst="roundRect">
            <a:avLst/>
          </a:prstGeom>
          <a:noFill/>
          <a:ln w="76200">
            <a:solidFill>
              <a:srgbClr val="269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189AD13-A760-4ADA-BE0D-0BAF0143D29E}"/>
              </a:ext>
            </a:extLst>
          </p:cNvPr>
          <p:cNvSpPr txBox="1"/>
          <p:nvPr/>
        </p:nvSpPr>
        <p:spPr>
          <a:xfrm>
            <a:off x="14212869" y="5418354"/>
            <a:ext cx="3610800" cy="1378800"/>
          </a:xfrm>
          <a:prstGeom prst="rect">
            <a:avLst/>
          </a:prstGeom>
          <a:solidFill>
            <a:srgbClr val="EAEFDD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痛點分析</a:t>
            </a:r>
            <a:endParaRPr lang="en-US" altLang="zh-TW" sz="5400" dirty="0">
              <a:solidFill>
                <a:srgbClr val="269A66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486B0CC8-DB03-4AEB-9B6D-1DAC52D85AC1}"/>
              </a:ext>
            </a:extLst>
          </p:cNvPr>
          <p:cNvGrpSpPr/>
          <p:nvPr/>
        </p:nvGrpSpPr>
        <p:grpSpPr>
          <a:xfrm>
            <a:off x="11757962" y="10170642"/>
            <a:ext cx="8520614" cy="7181460"/>
            <a:chOff x="11757962" y="10170642"/>
            <a:chExt cx="8520614" cy="6349943"/>
          </a:xfrm>
        </p:grpSpPr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F47F3440-F855-4D3C-8142-630EAF841CD3}"/>
                </a:ext>
              </a:extLst>
            </p:cNvPr>
            <p:cNvSpPr/>
            <p:nvPr/>
          </p:nvSpPr>
          <p:spPr>
            <a:xfrm>
              <a:off x="11757962" y="10860042"/>
              <a:ext cx="8520614" cy="5660543"/>
            </a:xfrm>
            <a:prstGeom prst="roundRect">
              <a:avLst/>
            </a:prstGeom>
            <a:noFill/>
            <a:ln w="76200">
              <a:solidFill>
                <a:srgbClr val="269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81EEDDB-DB79-4F62-B397-C0D0D886E08F}"/>
                </a:ext>
              </a:extLst>
            </p:cNvPr>
            <p:cNvSpPr txBox="1"/>
            <p:nvPr/>
          </p:nvSpPr>
          <p:spPr>
            <a:xfrm>
              <a:off x="13844602" y="10170642"/>
              <a:ext cx="4347333" cy="1378800"/>
            </a:xfrm>
            <a:prstGeom prst="rect">
              <a:avLst/>
            </a:prstGeom>
            <a:solidFill>
              <a:srgbClr val="EAEFDD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5400" dirty="0">
                  <a:solidFill>
                    <a:srgbClr val="269A66"/>
                  </a:solidFill>
                  <a:latin typeface="源流明體 H" panose="02020900000000000000" pitchFamily="18" charset="-120"/>
                  <a:ea typeface="源流明體 H" panose="02020900000000000000" pitchFamily="18" charset="-120"/>
                </a:rPr>
                <a:t>系統架構圖</a:t>
              </a:r>
              <a:endParaRPr lang="en-US" altLang="zh-TW" sz="5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endParaRPr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70901D8-FD0E-4470-9A82-AA289552F26F}"/>
              </a:ext>
            </a:extLst>
          </p:cNvPr>
          <p:cNvSpPr txBox="1"/>
          <p:nvPr/>
        </p:nvSpPr>
        <p:spPr>
          <a:xfrm>
            <a:off x="12197373" y="6986966"/>
            <a:ext cx="7645107" cy="2608406"/>
          </a:xfrm>
          <a:prstGeom prst="rect">
            <a:avLst/>
          </a:prstGeom>
          <a:solidFill>
            <a:srgbClr val="EAEFDD"/>
          </a:solidFill>
        </p:spPr>
        <p:txBody>
          <a:bodyPr wrap="square" rtlCol="0">
            <a:spAutoFit/>
          </a:bodyPr>
          <a:lstStyle/>
          <a:p>
            <a:pPr marL="144000" indent="-1440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rPr>
              <a:t>ESG</a:t>
            </a:r>
            <a:r>
              <a:rPr lang="zh-TW" altLang="en-US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rPr>
              <a:t>資訊過於複雜，難短時間統整。</a:t>
            </a:r>
            <a:endParaRPr lang="en-US" altLang="zh-TW" sz="2800" dirty="0">
              <a:solidFill>
                <a:srgbClr val="269A66"/>
              </a:solidFill>
              <a:latin typeface="源流明體 SB" panose="02020600000000000000" pitchFamily="18" charset="-120"/>
              <a:ea typeface="源流明體 SB" panose="02020600000000000000" pitchFamily="18" charset="-120"/>
            </a:endParaRPr>
          </a:p>
          <a:p>
            <a:pPr marL="144000" indent="-1440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rPr>
              <a:t>文字資訊缺乏量化方法，難以有效短時間內統整。</a:t>
            </a:r>
            <a:endParaRPr lang="en-US" altLang="zh-TW" sz="2800" dirty="0">
              <a:solidFill>
                <a:srgbClr val="269A66"/>
              </a:solidFill>
              <a:latin typeface="源流明體 SB" panose="02020600000000000000" pitchFamily="18" charset="-120"/>
              <a:ea typeface="源流明體 SB" panose="02020600000000000000" pitchFamily="18" charset="-120"/>
            </a:endParaRPr>
          </a:p>
          <a:p>
            <a:pPr marL="144000" indent="-1440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rPr>
              <a:t>產業標準不一，重點指標難以判斷。</a:t>
            </a:r>
            <a:endParaRPr lang="en-US" altLang="zh-TW" sz="2800" dirty="0">
              <a:solidFill>
                <a:srgbClr val="269A66"/>
              </a:solidFill>
              <a:latin typeface="源流明體 SB" panose="02020600000000000000" pitchFamily="18" charset="-120"/>
              <a:ea typeface="源流明體 SB" panose="02020600000000000000" pitchFamily="18" charset="-120"/>
            </a:endParaRP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27A8707C-4490-4BB8-AD15-9A065F051175}"/>
              </a:ext>
            </a:extLst>
          </p:cNvPr>
          <p:cNvGrpSpPr/>
          <p:nvPr/>
        </p:nvGrpSpPr>
        <p:grpSpPr>
          <a:xfrm>
            <a:off x="1289538" y="11509543"/>
            <a:ext cx="10058398" cy="5842558"/>
            <a:chOff x="11757963" y="10004104"/>
            <a:chExt cx="8520614" cy="5842558"/>
          </a:xfrm>
        </p:grpSpPr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A2D8D57F-5517-4625-AC54-24E4D4C86912}"/>
                </a:ext>
              </a:extLst>
            </p:cNvPr>
            <p:cNvSpPr/>
            <p:nvPr/>
          </p:nvSpPr>
          <p:spPr>
            <a:xfrm>
              <a:off x="11757963" y="10693503"/>
              <a:ext cx="8520614" cy="5153159"/>
            </a:xfrm>
            <a:prstGeom prst="roundRect">
              <a:avLst/>
            </a:prstGeom>
            <a:noFill/>
            <a:ln w="76200">
              <a:solidFill>
                <a:srgbClr val="269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BEBA8CEA-91A0-4D8E-83C4-BAC87ED9C573}"/>
                </a:ext>
              </a:extLst>
            </p:cNvPr>
            <p:cNvSpPr txBox="1"/>
            <p:nvPr/>
          </p:nvSpPr>
          <p:spPr>
            <a:xfrm>
              <a:off x="13083130" y="10004104"/>
              <a:ext cx="5870280" cy="1378800"/>
            </a:xfrm>
            <a:prstGeom prst="rect">
              <a:avLst/>
            </a:prstGeom>
            <a:solidFill>
              <a:srgbClr val="EAEFDD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5400" dirty="0">
                  <a:solidFill>
                    <a:srgbClr val="269A66"/>
                  </a:solidFill>
                  <a:latin typeface="源流明體 H" panose="02020900000000000000" pitchFamily="18" charset="-120"/>
                  <a:ea typeface="源流明體 H" panose="02020900000000000000" pitchFamily="18" charset="-120"/>
                </a:rPr>
                <a:t>用</a:t>
              </a:r>
              <a:r>
                <a:rPr lang="en-US" altLang="zh-TW" sz="5400" dirty="0">
                  <a:solidFill>
                    <a:srgbClr val="269A66"/>
                  </a:solidFill>
                  <a:latin typeface="源流明體 H" panose="02020900000000000000" pitchFamily="18" charset="-120"/>
                  <a:ea typeface="源流明體 H" panose="02020900000000000000" pitchFamily="18" charset="-120"/>
                </a:rPr>
                <a:t>AI</a:t>
              </a:r>
              <a:r>
                <a:rPr lang="zh-TW" altLang="en-US" sz="5400" dirty="0">
                  <a:solidFill>
                    <a:srgbClr val="269A66"/>
                  </a:solidFill>
                  <a:latin typeface="源流明體 H" panose="02020900000000000000" pitchFamily="18" charset="-120"/>
                  <a:ea typeface="源流明體 H" panose="02020900000000000000" pitchFamily="18" charset="-120"/>
                </a:rPr>
                <a:t>做了些什麼</a:t>
              </a:r>
              <a:r>
                <a:rPr lang="en-US" altLang="zh-TW" sz="5400" dirty="0">
                  <a:solidFill>
                    <a:srgbClr val="269A66"/>
                  </a:solidFill>
                  <a:latin typeface="源流明體 H" panose="02020900000000000000" pitchFamily="18" charset="-120"/>
                  <a:ea typeface="源流明體 H" panose="02020900000000000000" pitchFamily="18" charset="-120"/>
                </a:rPr>
                <a:t>?</a:t>
              </a: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A568E1BB-51C9-4B17-9E81-976C3835BD84}"/>
                </a:ext>
              </a:extLst>
            </p:cNvPr>
            <p:cNvSpPr txBox="1"/>
            <p:nvPr/>
          </p:nvSpPr>
          <p:spPr>
            <a:xfrm>
              <a:off x="12197373" y="11457469"/>
              <a:ext cx="7645107" cy="3901068"/>
            </a:xfrm>
            <a:prstGeom prst="rect">
              <a:avLst/>
            </a:prstGeom>
            <a:solidFill>
              <a:srgbClr val="EAEFDD"/>
            </a:solidFill>
          </p:spPr>
          <p:txBody>
            <a:bodyPr wrap="square" rtlCol="0">
              <a:spAutoFit/>
            </a:bodyPr>
            <a:lstStyle/>
            <a:p>
              <a:pPr marL="144000" indent="-144000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串接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ChatGPT4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 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API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，結合向量資料庫實現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RAG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技術。</a:t>
              </a:r>
              <a:endParaRPr lang="en-US" altLang="zh-TW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endParaRPr>
            </a:p>
            <a:p>
              <a:pPr marL="144000" indent="-144000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協助摘要、檢索永續報告書內容。</a:t>
              </a:r>
              <a:endParaRPr lang="en-US" altLang="zh-TW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endParaRPr>
            </a:p>
            <a:p>
              <a:pPr marL="144000" indent="-144000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加強判斷不同產業於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ESG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永續面之重點指標，落實百工百業於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ESG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量化精確判斷。</a:t>
              </a:r>
              <a:endParaRPr lang="en-US" altLang="zh-TW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endParaRPr>
            </a:p>
            <a:p>
              <a:pPr marL="144000" indent="-144000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幫助摘要公司與產業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ESG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資訊。</a:t>
              </a:r>
              <a:endParaRPr lang="en-US" altLang="zh-TW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endParaRPr>
            </a:p>
            <a:p>
              <a:pPr marL="144000" indent="-144000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提供永續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GPT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，透過問答給用戶最好的生成式</a:t>
              </a:r>
              <a:r>
                <a:rPr lang="en-US" altLang="zh-TW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AI</a:t>
              </a:r>
              <a:r>
                <a:rPr lang="zh-TW" altLang="en-US" sz="2800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</a:rPr>
                <a:t>體驗。</a:t>
              </a:r>
              <a:endParaRPr lang="en-US" altLang="zh-TW" sz="28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endParaRPr>
            </a:p>
          </p:txBody>
        </p:sp>
      </p:grp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71AB2CB7-3F9D-4554-8F1F-88974DE3B39A}"/>
              </a:ext>
            </a:extLst>
          </p:cNvPr>
          <p:cNvGrpSpPr/>
          <p:nvPr/>
        </p:nvGrpSpPr>
        <p:grpSpPr>
          <a:xfrm>
            <a:off x="12287364" y="11477021"/>
            <a:ext cx="3218489" cy="1974873"/>
            <a:chOff x="12287364" y="11477021"/>
            <a:chExt cx="3218489" cy="1974873"/>
          </a:xfrm>
        </p:grpSpPr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15EAC776-83B6-43E8-AD67-D7A8F6E4302A}"/>
                </a:ext>
              </a:extLst>
            </p:cNvPr>
            <p:cNvGrpSpPr/>
            <p:nvPr/>
          </p:nvGrpSpPr>
          <p:grpSpPr>
            <a:xfrm>
              <a:off x="12287364" y="11477021"/>
              <a:ext cx="3218489" cy="1974873"/>
              <a:chOff x="14839841" y="13859114"/>
              <a:chExt cx="2872176" cy="1762375"/>
            </a:xfrm>
          </p:grpSpPr>
          <p:sp>
            <p:nvSpPr>
              <p:cNvPr id="116" name="矩形: 圓角 115">
                <a:extLst>
                  <a:ext uri="{FF2B5EF4-FFF2-40B4-BE49-F238E27FC236}">
                    <a16:creationId xmlns:a16="http://schemas.microsoft.com/office/drawing/2014/main" id="{0E89FACD-9A79-47FA-A05A-F4F084037717}"/>
                  </a:ext>
                </a:extLst>
              </p:cNvPr>
              <p:cNvSpPr/>
              <p:nvPr/>
            </p:nvSpPr>
            <p:spPr>
              <a:xfrm>
                <a:off x="14926523" y="13943215"/>
                <a:ext cx="2785494" cy="1678274"/>
              </a:xfrm>
              <a:prstGeom prst="roundRect">
                <a:avLst/>
              </a:prstGeom>
              <a:solidFill>
                <a:srgbClr val="269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矩形: 圓角 116">
                <a:extLst>
                  <a:ext uri="{FF2B5EF4-FFF2-40B4-BE49-F238E27FC236}">
                    <a16:creationId xmlns:a16="http://schemas.microsoft.com/office/drawing/2014/main" id="{1E9CDF0F-5F4E-4692-B6AA-922463CADA87}"/>
                  </a:ext>
                </a:extLst>
              </p:cNvPr>
              <p:cNvSpPr/>
              <p:nvPr/>
            </p:nvSpPr>
            <p:spPr>
              <a:xfrm>
                <a:off x="14839841" y="13859114"/>
                <a:ext cx="2785494" cy="167827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300700E3-D38F-4CC3-9BB2-57811FF92790}"/>
                </a:ext>
              </a:extLst>
            </p:cNvPr>
            <p:cNvSpPr txBox="1"/>
            <p:nvPr/>
          </p:nvSpPr>
          <p:spPr>
            <a:xfrm>
              <a:off x="12556654" y="11740005"/>
              <a:ext cx="20778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269A66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Database</a:t>
              </a:r>
              <a:endParaRPr lang="zh-TW" altLang="en-US" sz="2800" dirty="0">
                <a:solidFill>
                  <a:srgbClr val="269A66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C6F2E437-7AE1-43B1-A8E7-DD9040E6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95231" y="11752656"/>
              <a:ext cx="461970" cy="462741"/>
            </a:xfrm>
            <a:prstGeom prst="rect">
              <a:avLst/>
            </a:prstGeom>
            <a:ln>
              <a:noFill/>
            </a:ln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015E7DC7-0FBF-422E-BCE9-A702597E4D7E}"/>
                </a:ext>
              </a:extLst>
            </p:cNvPr>
            <p:cNvSpPr txBox="1"/>
            <p:nvPr/>
          </p:nvSpPr>
          <p:spPr>
            <a:xfrm>
              <a:off x="12759522" y="12339566"/>
              <a:ext cx="2357614" cy="878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ESG</a:t>
              </a:r>
              <a:r>
                <a:rPr lang="zh-TW" altLang="en-US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指標資料庫</a:t>
              </a:r>
              <a:endParaRPr lang="en-US" altLang="zh-TW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永續報告書資料庫</a:t>
              </a:r>
            </a:p>
          </p:txBody>
        </p: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6BC52D2F-E3C3-4342-9044-112DBA153B9A}"/>
              </a:ext>
            </a:extLst>
          </p:cNvPr>
          <p:cNvGrpSpPr/>
          <p:nvPr/>
        </p:nvGrpSpPr>
        <p:grpSpPr>
          <a:xfrm>
            <a:off x="16552802" y="14139312"/>
            <a:ext cx="3218489" cy="2533512"/>
            <a:chOff x="15991477" y="13956163"/>
            <a:chExt cx="3218489" cy="2533512"/>
          </a:xfrm>
        </p:grpSpPr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6A0051B6-45E6-4566-BA6B-C135D01DC144}"/>
                </a:ext>
              </a:extLst>
            </p:cNvPr>
            <p:cNvGrpSpPr/>
            <p:nvPr/>
          </p:nvGrpSpPr>
          <p:grpSpPr>
            <a:xfrm>
              <a:off x="15991477" y="13956163"/>
              <a:ext cx="3218489" cy="2533512"/>
              <a:chOff x="14839841" y="13859114"/>
              <a:chExt cx="2872176" cy="1736264"/>
            </a:xfrm>
          </p:grpSpPr>
          <p:sp>
            <p:nvSpPr>
              <p:cNvPr id="127" name="矩形: 圓角 126">
                <a:extLst>
                  <a:ext uri="{FF2B5EF4-FFF2-40B4-BE49-F238E27FC236}">
                    <a16:creationId xmlns:a16="http://schemas.microsoft.com/office/drawing/2014/main" id="{66AFC533-A8F8-4ADF-B05F-01DD7DA7CD65}"/>
                  </a:ext>
                </a:extLst>
              </p:cNvPr>
              <p:cNvSpPr/>
              <p:nvPr/>
            </p:nvSpPr>
            <p:spPr>
              <a:xfrm>
                <a:off x="14926523" y="13943215"/>
                <a:ext cx="2785494" cy="1652163"/>
              </a:xfrm>
              <a:prstGeom prst="roundRect">
                <a:avLst/>
              </a:prstGeom>
              <a:solidFill>
                <a:srgbClr val="269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" name="矩形: 圓角 127">
                <a:extLst>
                  <a:ext uri="{FF2B5EF4-FFF2-40B4-BE49-F238E27FC236}">
                    <a16:creationId xmlns:a16="http://schemas.microsoft.com/office/drawing/2014/main" id="{A1A10C7D-5366-45A1-906F-3D27B3143D00}"/>
                  </a:ext>
                </a:extLst>
              </p:cNvPr>
              <p:cNvSpPr/>
              <p:nvPr/>
            </p:nvSpPr>
            <p:spPr>
              <a:xfrm>
                <a:off x="14839841" y="13859114"/>
                <a:ext cx="2785494" cy="167827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17157636-7F0E-493E-80D6-7F3900A6800E}"/>
                </a:ext>
              </a:extLst>
            </p:cNvPr>
            <p:cNvSpPr txBox="1"/>
            <p:nvPr/>
          </p:nvSpPr>
          <p:spPr>
            <a:xfrm>
              <a:off x="16352831" y="14186615"/>
              <a:ext cx="19943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269A66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OpenAI</a:t>
              </a:r>
              <a:endParaRPr lang="zh-TW" altLang="en-US" sz="2800" dirty="0">
                <a:solidFill>
                  <a:srgbClr val="269A66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62443454-BD6C-4B6D-BA85-C811C3DB6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228830" y="14254911"/>
              <a:ext cx="398261" cy="403553"/>
            </a:xfrm>
            <a:prstGeom prst="rect">
              <a:avLst/>
            </a:prstGeom>
            <a:ln>
              <a:noFill/>
            </a:ln>
          </p:spPr>
        </p:pic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4E991778-203E-467D-975A-D065C94B3A3A}"/>
                </a:ext>
              </a:extLst>
            </p:cNvPr>
            <p:cNvSpPr txBox="1"/>
            <p:nvPr/>
          </p:nvSpPr>
          <p:spPr>
            <a:xfrm>
              <a:off x="16414818" y="14947523"/>
              <a:ext cx="1994398" cy="1294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ChatGPT4 API</a:t>
              </a:r>
            </a:p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向量資料庫</a:t>
              </a:r>
              <a:endParaRPr lang="en-US" altLang="zh-TW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RAG</a:t>
              </a:r>
              <a:r>
                <a:rPr lang="zh-TW" altLang="en-US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模組</a:t>
              </a:r>
            </a:p>
          </p:txBody>
        </p:sp>
      </p:grp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A2D88EF1-CA5B-45E1-8138-79D8DFD9C768}"/>
              </a:ext>
            </a:extLst>
          </p:cNvPr>
          <p:cNvGrpSpPr/>
          <p:nvPr/>
        </p:nvGrpSpPr>
        <p:grpSpPr>
          <a:xfrm>
            <a:off x="12287364" y="13952857"/>
            <a:ext cx="3218489" cy="3019421"/>
            <a:chOff x="12287364" y="13952857"/>
            <a:chExt cx="3218489" cy="3019421"/>
          </a:xfrm>
        </p:grpSpPr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CB001550-BC9B-47FE-896A-055D7AEC55A4}"/>
                </a:ext>
              </a:extLst>
            </p:cNvPr>
            <p:cNvGrpSpPr/>
            <p:nvPr/>
          </p:nvGrpSpPr>
          <p:grpSpPr>
            <a:xfrm>
              <a:off x="12287364" y="13952857"/>
              <a:ext cx="3218489" cy="3019421"/>
              <a:chOff x="14839841" y="13859114"/>
              <a:chExt cx="2872176" cy="1743523"/>
            </a:xfrm>
          </p:grpSpPr>
          <p:sp>
            <p:nvSpPr>
              <p:cNvPr id="124" name="矩形: 圓角 123">
                <a:extLst>
                  <a:ext uri="{FF2B5EF4-FFF2-40B4-BE49-F238E27FC236}">
                    <a16:creationId xmlns:a16="http://schemas.microsoft.com/office/drawing/2014/main" id="{706D2D13-D095-4E6C-9B79-6F1DA2EC3A33}"/>
                  </a:ext>
                </a:extLst>
              </p:cNvPr>
              <p:cNvSpPr/>
              <p:nvPr/>
            </p:nvSpPr>
            <p:spPr>
              <a:xfrm>
                <a:off x="14926523" y="13943215"/>
                <a:ext cx="2785494" cy="1659422"/>
              </a:xfrm>
              <a:prstGeom prst="roundRect">
                <a:avLst/>
              </a:prstGeom>
              <a:solidFill>
                <a:srgbClr val="269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5" name="矩形: 圓角 124">
                <a:extLst>
                  <a:ext uri="{FF2B5EF4-FFF2-40B4-BE49-F238E27FC236}">
                    <a16:creationId xmlns:a16="http://schemas.microsoft.com/office/drawing/2014/main" id="{CC3DE175-6BF0-447C-BF06-860874D490C8}"/>
                  </a:ext>
                </a:extLst>
              </p:cNvPr>
              <p:cNvSpPr/>
              <p:nvPr/>
            </p:nvSpPr>
            <p:spPr>
              <a:xfrm>
                <a:off x="14839841" y="13859114"/>
                <a:ext cx="2785494" cy="167827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65A628BE-FDC7-426A-83B9-8665D974DEF1}"/>
                </a:ext>
              </a:extLst>
            </p:cNvPr>
            <p:cNvSpPr txBox="1"/>
            <p:nvPr/>
          </p:nvSpPr>
          <p:spPr>
            <a:xfrm>
              <a:off x="12414512" y="14186615"/>
              <a:ext cx="23714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269A66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Back-End</a:t>
              </a:r>
              <a:endParaRPr lang="zh-TW" altLang="en-US" sz="2800" dirty="0">
                <a:solidFill>
                  <a:srgbClr val="269A66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8DD647D9-7A46-4A5E-BB6F-F12899B4F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5669" y="14216855"/>
              <a:ext cx="418414" cy="46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A310A578-F17C-4FB4-AD85-99D89C6F9F68}"/>
                </a:ext>
              </a:extLst>
            </p:cNvPr>
            <p:cNvSpPr txBox="1"/>
            <p:nvPr/>
          </p:nvSpPr>
          <p:spPr>
            <a:xfrm>
              <a:off x="12521535" y="14947523"/>
              <a:ext cx="2237743" cy="17098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爬蟲模組</a:t>
              </a:r>
              <a:endParaRPr lang="en-US" altLang="zh-TW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資料庫</a:t>
              </a:r>
              <a:r>
                <a:rPr lang="en-US" altLang="zh-TW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CRUD</a:t>
              </a:r>
              <a:r>
                <a:rPr lang="zh-TW" altLang="en-US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模組</a:t>
              </a:r>
              <a:endParaRPr lang="en-US" altLang="zh-TW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AI</a:t>
              </a:r>
              <a:r>
                <a:rPr lang="zh-TW" altLang="en-US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串接模組</a:t>
              </a:r>
              <a:endParaRPr lang="en-US" altLang="zh-TW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網頁應用框架模組</a:t>
              </a:r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7853A68B-DAAE-429B-AABA-CDE9D99E13C5}"/>
              </a:ext>
            </a:extLst>
          </p:cNvPr>
          <p:cNvGrpSpPr/>
          <p:nvPr/>
        </p:nvGrpSpPr>
        <p:grpSpPr>
          <a:xfrm>
            <a:off x="16384792" y="11480387"/>
            <a:ext cx="3386499" cy="1974873"/>
            <a:chOff x="15823467" y="11480387"/>
            <a:chExt cx="3386499" cy="1974873"/>
          </a:xfrm>
        </p:grpSpPr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E391583C-4A63-42BB-921D-7C9CDFCEEA54}"/>
                </a:ext>
              </a:extLst>
            </p:cNvPr>
            <p:cNvGrpSpPr/>
            <p:nvPr/>
          </p:nvGrpSpPr>
          <p:grpSpPr>
            <a:xfrm>
              <a:off x="15991477" y="11480387"/>
              <a:ext cx="3218489" cy="1974873"/>
              <a:chOff x="14839841" y="13859114"/>
              <a:chExt cx="2872176" cy="1762375"/>
            </a:xfrm>
          </p:grpSpPr>
          <p:sp>
            <p:nvSpPr>
              <p:cNvPr id="121" name="矩形: 圓角 120">
                <a:extLst>
                  <a:ext uri="{FF2B5EF4-FFF2-40B4-BE49-F238E27FC236}">
                    <a16:creationId xmlns:a16="http://schemas.microsoft.com/office/drawing/2014/main" id="{9A2FC1B1-DD79-4A11-981F-E478DFC4A61F}"/>
                  </a:ext>
                </a:extLst>
              </p:cNvPr>
              <p:cNvSpPr/>
              <p:nvPr/>
            </p:nvSpPr>
            <p:spPr>
              <a:xfrm>
                <a:off x="14926523" y="13943215"/>
                <a:ext cx="2785494" cy="1678274"/>
              </a:xfrm>
              <a:prstGeom prst="roundRect">
                <a:avLst/>
              </a:prstGeom>
              <a:solidFill>
                <a:srgbClr val="269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2" name="矩形: 圓角 121">
                <a:extLst>
                  <a:ext uri="{FF2B5EF4-FFF2-40B4-BE49-F238E27FC236}">
                    <a16:creationId xmlns:a16="http://schemas.microsoft.com/office/drawing/2014/main" id="{EAB7DB92-3CE6-4775-AF3B-AD324B6BB864}"/>
                  </a:ext>
                </a:extLst>
              </p:cNvPr>
              <p:cNvSpPr/>
              <p:nvPr/>
            </p:nvSpPr>
            <p:spPr>
              <a:xfrm>
                <a:off x="14839841" y="13859114"/>
                <a:ext cx="2785494" cy="167827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403819A0-F8EF-459A-B5E8-7A4FC6671375}"/>
                </a:ext>
              </a:extLst>
            </p:cNvPr>
            <p:cNvSpPr txBox="1"/>
            <p:nvPr/>
          </p:nvSpPr>
          <p:spPr>
            <a:xfrm>
              <a:off x="15823467" y="11738402"/>
              <a:ext cx="278549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269A66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Front-End</a:t>
              </a:r>
              <a:endParaRPr lang="zh-TW" altLang="en-US" sz="2800" dirty="0">
                <a:solidFill>
                  <a:srgbClr val="269A66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C10BEFFC-9AA6-4A71-B99A-BD770D465BBF}"/>
                </a:ext>
              </a:extLst>
            </p:cNvPr>
            <p:cNvGrpSpPr/>
            <p:nvPr/>
          </p:nvGrpSpPr>
          <p:grpSpPr>
            <a:xfrm>
              <a:off x="18377590" y="11756634"/>
              <a:ext cx="462741" cy="461159"/>
              <a:chOff x="10938816" y="3349768"/>
              <a:chExt cx="720000" cy="717538"/>
            </a:xfrm>
          </p:grpSpPr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C87FD151-DEE9-488F-9F19-CC286F2EA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3816" y="3797306"/>
                <a:ext cx="270000" cy="270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" name="圖片 94">
                <a:extLst>
                  <a:ext uri="{FF2B5EF4-FFF2-40B4-BE49-F238E27FC236}">
                    <a16:creationId xmlns:a16="http://schemas.microsoft.com/office/drawing/2014/main" id="{0ED1735C-BAF1-4E68-BD9D-EFA215D46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8816" y="3349768"/>
                <a:ext cx="360000" cy="360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6" name="圖片 95">
                <a:extLst>
                  <a:ext uri="{FF2B5EF4-FFF2-40B4-BE49-F238E27FC236}">
                    <a16:creationId xmlns:a16="http://schemas.microsoft.com/office/drawing/2014/main" id="{272FD145-A204-4492-A4F3-EAB1882B9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8816" y="3349768"/>
                <a:ext cx="360000" cy="3600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A3D0D3B0-FB01-45C7-98A2-605F718F1F61}"/>
                </a:ext>
              </a:extLst>
            </p:cNvPr>
            <p:cNvSpPr txBox="1"/>
            <p:nvPr/>
          </p:nvSpPr>
          <p:spPr>
            <a:xfrm>
              <a:off x="16414818" y="12340103"/>
              <a:ext cx="1936900" cy="878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互動式網頁呈現</a:t>
              </a:r>
              <a:endParaRPr lang="en-US" altLang="zh-TW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rgbClr val="269A66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用戶請求實現</a:t>
              </a:r>
              <a:endParaRPr lang="en-US" altLang="zh-TW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</p:txBody>
        </p:sp>
      </p:grp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FD0D04CE-1DE1-4A91-A786-D4F76CAABDB3}"/>
              </a:ext>
            </a:extLst>
          </p:cNvPr>
          <p:cNvCxnSpPr>
            <a:cxnSpLocks/>
          </p:cNvCxnSpPr>
          <p:nvPr/>
        </p:nvCxnSpPr>
        <p:spPr>
          <a:xfrm flipH="1">
            <a:off x="15196600" y="13144500"/>
            <a:ext cx="1370437" cy="896905"/>
          </a:xfrm>
          <a:prstGeom prst="straightConnector1">
            <a:avLst/>
          </a:prstGeom>
          <a:ln w="19050">
            <a:solidFill>
              <a:srgbClr val="269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2757EB5D-EEDE-4C7F-8715-2FDA9131E13D}"/>
              </a:ext>
            </a:extLst>
          </p:cNvPr>
          <p:cNvSpPr txBox="1"/>
          <p:nvPr/>
        </p:nvSpPr>
        <p:spPr>
          <a:xfrm>
            <a:off x="15539241" y="13938079"/>
            <a:ext cx="130310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Response</a:t>
            </a:r>
            <a:endParaRPr lang="zh-TW" altLang="en-US" sz="1400" dirty="0">
              <a:solidFill>
                <a:srgbClr val="269A66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CAAE2315-1341-467C-BE45-CD7D406B5928}"/>
              </a:ext>
            </a:extLst>
          </p:cNvPr>
          <p:cNvSpPr txBox="1"/>
          <p:nvPr/>
        </p:nvSpPr>
        <p:spPr>
          <a:xfrm>
            <a:off x="15319202" y="13018401"/>
            <a:ext cx="130310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Request</a:t>
            </a:r>
            <a:endParaRPr lang="zh-TW" altLang="en-US" sz="1400" dirty="0">
              <a:solidFill>
                <a:srgbClr val="269A66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FA184200-89E6-49C7-957C-187C10FBC36C}"/>
              </a:ext>
            </a:extLst>
          </p:cNvPr>
          <p:cNvSpPr txBox="1"/>
          <p:nvPr/>
        </p:nvSpPr>
        <p:spPr>
          <a:xfrm>
            <a:off x="13844602" y="13556271"/>
            <a:ext cx="130310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Response</a:t>
            </a:r>
            <a:endParaRPr lang="zh-TW" altLang="en-US" sz="1400" dirty="0">
              <a:solidFill>
                <a:srgbClr val="269A66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36C65684-C9EA-4022-9248-34933A5A8AE5}"/>
              </a:ext>
            </a:extLst>
          </p:cNvPr>
          <p:cNvSpPr txBox="1"/>
          <p:nvPr/>
        </p:nvSpPr>
        <p:spPr>
          <a:xfrm>
            <a:off x="12591226" y="13552997"/>
            <a:ext cx="130310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CRUD</a:t>
            </a:r>
            <a:endParaRPr lang="zh-TW" altLang="en-US" sz="1400" dirty="0">
              <a:solidFill>
                <a:srgbClr val="269A66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9354F3E-27D4-4DE3-B6A1-9C5FB4E921C6}"/>
              </a:ext>
            </a:extLst>
          </p:cNvPr>
          <p:cNvCxnSpPr>
            <a:cxnSpLocks/>
          </p:cNvCxnSpPr>
          <p:nvPr/>
        </p:nvCxnSpPr>
        <p:spPr>
          <a:xfrm flipH="1">
            <a:off x="15505854" y="15324125"/>
            <a:ext cx="1046948" cy="0"/>
          </a:xfrm>
          <a:prstGeom prst="straightConnector1">
            <a:avLst/>
          </a:prstGeom>
          <a:ln w="19050">
            <a:solidFill>
              <a:srgbClr val="269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87B1573E-2F0A-4574-894A-2943B38D8EAB}"/>
              </a:ext>
            </a:extLst>
          </p:cNvPr>
          <p:cNvSpPr txBox="1"/>
          <p:nvPr/>
        </p:nvSpPr>
        <p:spPr>
          <a:xfrm>
            <a:off x="15370341" y="15567557"/>
            <a:ext cx="130310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Response</a:t>
            </a:r>
            <a:endParaRPr lang="zh-TW" altLang="en-US" sz="1400" dirty="0">
              <a:solidFill>
                <a:srgbClr val="269A66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D2AEA0A2-018B-47C9-A76C-0C8250416004}"/>
              </a:ext>
            </a:extLst>
          </p:cNvPr>
          <p:cNvSpPr txBox="1"/>
          <p:nvPr/>
        </p:nvSpPr>
        <p:spPr>
          <a:xfrm>
            <a:off x="15346828" y="14934901"/>
            <a:ext cx="130310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rgbClr val="269A66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Request</a:t>
            </a:r>
            <a:endParaRPr lang="zh-TW" altLang="en-US" sz="1400" dirty="0">
              <a:solidFill>
                <a:srgbClr val="269A66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F6B9A9DC-5768-45C2-A45F-BBCCF19A1BB4}"/>
              </a:ext>
            </a:extLst>
          </p:cNvPr>
          <p:cNvCxnSpPr>
            <a:cxnSpLocks/>
          </p:cNvCxnSpPr>
          <p:nvPr/>
        </p:nvCxnSpPr>
        <p:spPr>
          <a:xfrm>
            <a:off x="13674090" y="13433994"/>
            <a:ext cx="0" cy="518863"/>
          </a:xfrm>
          <a:prstGeom prst="straightConnector1">
            <a:avLst/>
          </a:prstGeom>
          <a:ln w="19050">
            <a:solidFill>
              <a:srgbClr val="269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AE626BD2-277C-49AE-857C-0ED3B384F8FC}"/>
              </a:ext>
            </a:extLst>
          </p:cNvPr>
          <p:cNvCxnSpPr>
            <a:cxnSpLocks/>
          </p:cNvCxnSpPr>
          <p:nvPr/>
        </p:nvCxnSpPr>
        <p:spPr>
          <a:xfrm flipV="1">
            <a:off x="13898144" y="13433994"/>
            <a:ext cx="0" cy="518863"/>
          </a:xfrm>
          <a:prstGeom prst="straightConnector1">
            <a:avLst/>
          </a:prstGeom>
          <a:ln w="19050">
            <a:solidFill>
              <a:srgbClr val="269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BB22F962-9A93-4BD0-858B-74431536FE6A}"/>
              </a:ext>
            </a:extLst>
          </p:cNvPr>
          <p:cNvCxnSpPr>
            <a:cxnSpLocks/>
          </p:cNvCxnSpPr>
          <p:nvPr/>
        </p:nvCxnSpPr>
        <p:spPr>
          <a:xfrm>
            <a:off x="15505854" y="15535695"/>
            <a:ext cx="1046948" cy="0"/>
          </a:xfrm>
          <a:prstGeom prst="straightConnector1">
            <a:avLst/>
          </a:prstGeom>
          <a:ln w="19050">
            <a:solidFill>
              <a:srgbClr val="269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F575856F-C35E-4AAC-9AE6-9F1E1F6397AF}"/>
              </a:ext>
            </a:extLst>
          </p:cNvPr>
          <p:cNvCxnSpPr>
            <a:cxnSpLocks/>
          </p:cNvCxnSpPr>
          <p:nvPr/>
        </p:nvCxnSpPr>
        <p:spPr>
          <a:xfrm flipV="1">
            <a:off x="15340965" y="13306426"/>
            <a:ext cx="1349323" cy="883086"/>
          </a:xfrm>
          <a:prstGeom prst="straightConnector1">
            <a:avLst/>
          </a:prstGeom>
          <a:ln w="19050">
            <a:solidFill>
              <a:srgbClr val="269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A8C7536A-38E7-4386-9D98-C858382D4AF4}"/>
              </a:ext>
            </a:extLst>
          </p:cNvPr>
          <p:cNvSpPr>
            <a:spLocks noChangeAspect="1"/>
          </p:cNvSpPr>
          <p:nvPr/>
        </p:nvSpPr>
        <p:spPr>
          <a:xfrm>
            <a:off x="1580186" y="18169503"/>
            <a:ext cx="5091429" cy="9000000"/>
          </a:xfrm>
          <a:prstGeom prst="roundRect">
            <a:avLst>
              <a:gd name="adj" fmla="val 5335"/>
            </a:avLst>
          </a:prstGeom>
          <a:blipFill>
            <a:blip r:embed="rId8"/>
            <a:stretch>
              <a:fillRect/>
            </a:stretch>
          </a:blipFill>
          <a:ln w="76200">
            <a:solidFill>
              <a:srgbClr val="269A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3856FD9-7BB0-42F2-AD31-723C09ABBB73}"/>
              </a:ext>
            </a:extLst>
          </p:cNvPr>
          <p:cNvSpPr txBox="1"/>
          <p:nvPr/>
        </p:nvSpPr>
        <p:spPr>
          <a:xfrm>
            <a:off x="1092003" y="27602270"/>
            <a:ext cx="6067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各公司</a:t>
            </a:r>
            <a:r>
              <a:rPr lang="en-US" altLang="zh-TW" sz="4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ESG</a:t>
            </a:r>
            <a:r>
              <a:rPr lang="zh-TW" altLang="en-US" sz="4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儀表板</a:t>
            </a:r>
            <a:endParaRPr lang="en-US" altLang="zh-TW" sz="4400" dirty="0">
              <a:solidFill>
                <a:srgbClr val="269A66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  <a:p>
            <a:pPr algn="ctr"/>
            <a:r>
              <a:rPr lang="en-US" altLang="zh-TW" sz="28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Corporate ESG Dashboard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7852923-3F3A-4D84-A77F-0C86203B4DF2}"/>
              </a:ext>
            </a:extLst>
          </p:cNvPr>
          <p:cNvSpPr txBox="1"/>
          <p:nvPr/>
        </p:nvSpPr>
        <p:spPr>
          <a:xfrm>
            <a:off x="7657914" y="27602270"/>
            <a:ext cx="6067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百工百業</a:t>
            </a:r>
            <a:r>
              <a:rPr lang="en-US" altLang="zh-TW" sz="4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ESG</a:t>
            </a:r>
            <a:r>
              <a:rPr lang="zh-TW" altLang="en-US" sz="4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儀表板</a:t>
            </a:r>
            <a:endParaRPr lang="en-US" altLang="zh-TW" sz="4400" dirty="0">
              <a:solidFill>
                <a:srgbClr val="269A66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  <a:p>
            <a:pPr algn="ctr"/>
            <a:r>
              <a:rPr lang="en-US" altLang="zh-TW" sz="28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Industry ESG Dashboard</a:t>
            </a: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7821D1D0-AE14-44DD-95AF-B9059046C794}"/>
              </a:ext>
            </a:extLst>
          </p:cNvPr>
          <p:cNvSpPr>
            <a:spLocks noChangeAspect="1"/>
          </p:cNvSpPr>
          <p:nvPr/>
        </p:nvSpPr>
        <p:spPr>
          <a:xfrm>
            <a:off x="8146097" y="18169503"/>
            <a:ext cx="5091429" cy="9000000"/>
          </a:xfrm>
          <a:prstGeom prst="roundRect">
            <a:avLst>
              <a:gd name="adj" fmla="val 5335"/>
            </a:avLst>
          </a:prstGeom>
          <a:blipFill>
            <a:blip r:embed="rId9"/>
            <a:stretch>
              <a:fillRect/>
            </a:stretch>
          </a:blipFill>
          <a:ln w="76200">
            <a:solidFill>
              <a:srgbClr val="269A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0D43129-3C62-450D-878B-5E3571B13AA6}"/>
              </a:ext>
            </a:extLst>
          </p:cNvPr>
          <p:cNvSpPr txBox="1"/>
          <p:nvPr/>
        </p:nvSpPr>
        <p:spPr>
          <a:xfrm>
            <a:off x="14223825" y="27602270"/>
            <a:ext cx="60677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碧綠知音 永續</a:t>
            </a:r>
            <a:r>
              <a:rPr lang="en-US" altLang="zh-TW" sz="4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GPT</a:t>
            </a:r>
          </a:p>
          <a:p>
            <a:pPr algn="ctr"/>
            <a:r>
              <a:rPr lang="en-US" altLang="zh-TW" sz="24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Sustainable GPT</a:t>
            </a: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5DF7B17C-0126-43F7-958A-96D0007E9417}"/>
              </a:ext>
            </a:extLst>
          </p:cNvPr>
          <p:cNvSpPr>
            <a:spLocks noChangeAspect="1"/>
          </p:cNvSpPr>
          <p:nvPr/>
        </p:nvSpPr>
        <p:spPr>
          <a:xfrm>
            <a:off x="14712008" y="18169503"/>
            <a:ext cx="5091429" cy="9000000"/>
          </a:xfrm>
          <a:prstGeom prst="roundRect">
            <a:avLst>
              <a:gd name="adj" fmla="val 5335"/>
            </a:avLst>
          </a:prstGeom>
          <a:blipFill>
            <a:blip r:embed="rId10"/>
            <a:stretch>
              <a:fillRect/>
            </a:stretch>
          </a:blipFill>
          <a:ln w="76200">
            <a:solidFill>
              <a:srgbClr val="269A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E2EFFA-31C7-408C-ACC4-C269D48B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873" y="1590647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4EDA41B3-BAB2-4502-A201-0A81040351C7}"/>
              </a:ext>
            </a:extLst>
          </p:cNvPr>
          <p:cNvSpPr txBox="1"/>
          <p:nvPr/>
        </p:nvSpPr>
        <p:spPr>
          <a:xfrm>
            <a:off x="15513473" y="4129235"/>
            <a:ext cx="3610800" cy="91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Demo</a:t>
            </a:r>
            <a:r>
              <a:rPr lang="zh-TW" altLang="en-US" sz="4000" dirty="0">
                <a:solidFill>
                  <a:srgbClr val="269A66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影片</a:t>
            </a:r>
            <a:endParaRPr lang="en-US" altLang="zh-TW" sz="4000" dirty="0">
              <a:solidFill>
                <a:srgbClr val="269A66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853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</TotalTime>
  <Words>278</Words>
  <Application>Microsoft Office PowerPoint</Application>
  <PresentationFormat>自訂</PresentationFormat>
  <Paragraphs>45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8" baseType="lpstr">
      <vt:lpstr>Calibri</vt:lpstr>
      <vt:lpstr>源流明體 H</vt:lpstr>
      <vt:lpstr>源流明體 SB</vt:lpstr>
      <vt:lpstr>Arial</vt:lpstr>
      <vt:lpstr>源流明體 B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守恩 余</dc:creator>
  <cp:lastModifiedBy>守恩 余</cp:lastModifiedBy>
  <cp:revision>36</cp:revision>
  <dcterms:created xsi:type="dcterms:W3CDTF">2024-05-31T16:25:14Z</dcterms:created>
  <dcterms:modified xsi:type="dcterms:W3CDTF">2024-06-04T05:24:35Z</dcterms:modified>
</cp:coreProperties>
</file>